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Merriweather"/>
      <p:regular r:id="rId39"/>
      <p:bold r:id="rId40"/>
      <p:italic r:id="rId41"/>
      <p:boldItalic r:id="rId42"/>
    </p:embeddedFont>
    <p:embeddedFont>
      <p:font typeface="Century Gothic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317CF6B-C389-4623-B3C4-BCA1C038705C}">
  <a:tblStyle styleId="{8317CF6B-C389-4623-B3C4-BCA1C038705C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7.xml"/><Relationship Id="rId44" Type="http://schemas.openxmlformats.org/officeDocument/2006/relationships/font" Target="fonts/CenturyGothic-bold.fntdata"/><Relationship Id="rId21" Type="http://schemas.openxmlformats.org/officeDocument/2006/relationships/slide" Target="slides/slide16.xml"/><Relationship Id="rId43" Type="http://schemas.openxmlformats.org/officeDocument/2006/relationships/font" Target="fonts/CenturyGothic-regular.fntdata"/><Relationship Id="rId24" Type="http://schemas.openxmlformats.org/officeDocument/2006/relationships/slide" Target="slides/slide19.xml"/><Relationship Id="rId46" Type="http://schemas.openxmlformats.org/officeDocument/2006/relationships/font" Target="fonts/CenturyGothic-boldItalic.fntdata"/><Relationship Id="rId23" Type="http://schemas.openxmlformats.org/officeDocument/2006/relationships/slide" Target="slides/slide18.xml"/><Relationship Id="rId45" Type="http://schemas.openxmlformats.org/officeDocument/2006/relationships/font" Target="fonts/CenturyGothic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Look at the notes on slide 2 please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37" name="Shape 2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Paper 2 : Anant 1:30-3:00 policy NAF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Paper 2 : Anant 1:30-3:00 safety constraints : maximum commanded velocity per joint, position limit and bounding sphere for end effector position.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Trained and tested initially by MuJoCo physics simulator (Open Source)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Paper 2 : Anant 1:30-3:00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Paper 3 : Manju 3:00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point 2 is not in sync with the next two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All 0 learning and robotic motion/manipulation, but point two mentions the policy in the title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Either we mention all policies or just all motions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Paper 3 : Manju 3:00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Paper 3 : Manju 3:00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Paper 3 : Abhijeet 3:00</a:t>
            </a:r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Paper 3 : Abhijeet 3:00</a:t>
            </a:r>
          </a:p>
        </p:txBody>
      </p:sp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Paper 3 : Abhijeet 3:00</a:t>
            </a:r>
          </a:p>
        </p:txBody>
      </p:sp>
      <p:sp>
        <p:nvSpPr>
          <p:cNvPr id="312" name="Shape 3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Paper 3 : Abhijeet 3:00</a:t>
            </a:r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000">
                <a:solidFill>
                  <a:schemeClr val="dk1"/>
                </a:solidFill>
              </a:rPr>
              <a:t>- </a:t>
            </a:r>
            <a:r>
              <a:rPr b="1" lang="en" sz="1000">
                <a:solidFill>
                  <a:schemeClr val="dk1"/>
                </a:solidFill>
              </a:rPr>
              <a:t>Takes responsibility, takes initiative, interacts with others on behalf of a client.</a:t>
            </a:r>
          </a:p>
          <a:p>
            <a:pPr indent="-69850" lvl="0" mar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- Responds directly to its user.  Does not take responsibility.  Does not take initiative.  Does not normally interact with others on behalf of a client.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/>
              <a:t>Abhishek just check this out for future works: “</a:t>
            </a:r>
            <a:r>
              <a:rPr lang="en" sz="900">
                <a:solidFill>
                  <a:schemeClr val="dk1"/>
                </a:solidFill>
              </a:rPr>
              <a:t>AI Will Colonize the Galaxy by the 2050s, According to the “Father of Deep Learning” [4b] - an overstatement?” Check reference link 4b for this, I had this in intro, but it should be mentioned for future work. The following bullet points are related too:</a:t>
            </a:r>
          </a:p>
          <a:p>
            <a:pPr indent="-279400" lvl="0" marL="457200">
              <a:lnSpc>
                <a:spcPct val="187826"/>
              </a:lnSpc>
              <a:spcBef>
                <a:spcPts val="1100"/>
              </a:spcBef>
              <a:buClr>
                <a:schemeClr val="dk1"/>
              </a:buClr>
              <a:buSzPct val="100000"/>
              <a:buFont typeface="Old Standard TT"/>
            </a:pPr>
            <a:r>
              <a:rPr lang="en" sz="800">
                <a:solidFill>
                  <a:srgbClr val="444444"/>
                </a:solidFill>
                <a:highlight>
                  <a:srgbClr val="F5F5F5"/>
                </a:highlight>
                <a:latin typeface="Merriweather"/>
                <a:ea typeface="Merriweather"/>
                <a:cs typeface="Merriweather"/>
                <a:sym typeface="Merriweather"/>
              </a:rPr>
              <a:t>Jürgen Schmidhuber asserts that, by 2050, there will be trillions of self-replicating robot factories on the asteroid belt. </a:t>
            </a:r>
          </a:p>
          <a:p>
            <a:pPr indent="-279400" lvl="0" marL="457200">
              <a:lnSpc>
                <a:spcPct val="115000"/>
              </a:lnSpc>
              <a:spcBef>
                <a:spcPts val="0"/>
              </a:spcBef>
              <a:buClr>
                <a:srgbClr val="444444"/>
              </a:buClr>
              <a:buSzPct val="100000"/>
              <a:buFont typeface="Merriweather"/>
            </a:pPr>
            <a:r>
              <a:rPr lang="en" sz="800">
                <a:solidFill>
                  <a:srgbClr val="444444"/>
                </a:solidFill>
                <a:highlight>
                  <a:srgbClr val="F5F5F5"/>
                </a:highlight>
                <a:latin typeface="Merriweather"/>
                <a:ea typeface="Merriweather"/>
                <a:cs typeface="Merriweather"/>
                <a:sym typeface="Merriweather"/>
              </a:rPr>
              <a:t>In a few million years, robots will naturally explore the galaxy out of curiosity, setting their own goals without much human interaction.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</a:rPr>
              <a:t>clepsydra, a clock that measures time using the flow of water. It's considered one of the first "robotic" devices in history.</a:t>
            </a:r>
          </a:p>
          <a:p>
            <a:pPr lvl="0"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</a:rPr>
              <a:t>In this case the robot 'hunted' slugs. The collected slugs would be fermented to produce biogas in a separate off-board digester unit. The gas would then be passed through methane fuel cell to generate electricity. The electricity would be stored in batteries and could be downloaded to a 'hungry' robot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-78" y="-6350"/>
            <a:ext cx="9144184" cy="5149934"/>
            <a:chOff x="-104" y="-8467"/>
            <a:chExt cx="12192246" cy="6866579"/>
          </a:xfrm>
        </p:grpSpPr>
        <p:cxnSp>
          <p:nvCxnSpPr>
            <p:cNvPr id="24" name="Shape 24"/>
            <p:cNvCxnSpPr/>
            <p:nvPr/>
          </p:nvCxnSpPr>
          <p:spPr>
            <a:xfrm>
              <a:off x="9371011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Shape 25"/>
            <p:cNvCxnSpPr/>
            <p:nvPr/>
          </p:nvCxnSpPr>
          <p:spPr>
            <a:xfrm flipH="1">
              <a:off x="7425125" y="3681412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" name="Shape 26"/>
            <p:cNvSpPr/>
            <p:nvPr/>
          </p:nvSpPr>
          <p:spPr>
            <a:xfrm>
              <a:off x="9181475" y="-8466"/>
              <a:ext cx="3007200" cy="6866400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9603442" y="-8466"/>
              <a:ext cx="25887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8932332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9334500" y="-8466"/>
              <a:ext cx="28542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9700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898729" y="-8466"/>
              <a:ext cx="1290000" cy="6866400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FE296E">
                <a:alpha val="6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938999" y="-8466"/>
              <a:ext cx="12498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371665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-104" y="53"/>
              <a:ext cx="842700" cy="56661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130300" y="1803400"/>
            <a:ext cx="58251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r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41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130300" y="3038124"/>
            <a:ext cx="58251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508001" y="457200"/>
            <a:ext cx="64476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508001" y="3352800"/>
            <a:ext cx="64476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698500" y="457200"/>
            <a:ext cx="60705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1024604" y="2724150"/>
            <a:ext cx="5418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508001" y="3352800"/>
            <a:ext cx="64476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03" name="Shape 103"/>
          <p:cNvSpPr txBox="1"/>
          <p:nvPr/>
        </p:nvSpPr>
        <p:spPr>
          <a:xfrm>
            <a:off x="406402" y="592783"/>
            <a:ext cx="457200" cy="43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FE296E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FE296E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508001" y="1448991"/>
            <a:ext cx="6447600" cy="19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698500" y="457200"/>
            <a:ext cx="60705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507998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18" name="Shape 118"/>
          <p:cNvSpPr txBox="1"/>
          <p:nvPr/>
        </p:nvSpPr>
        <p:spPr>
          <a:xfrm>
            <a:off x="406402" y="592783"/>
            <a:ext cx="457200" cy="43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FE296E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669758" y="2164917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6000">
                <a:solidFill>
                  <a:srgbClr val="FE296E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514349" y="457200"/>
            <a:ext cx="6441300" cy="22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3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507998" y="3009900"/>
            <a:ext cx="6447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2" type="body"/>
          </p:nvPr>
        </p:nvSpPr>
        <p:spPr>
          <a:xfrm>
            <a:off x="508001" y="3395586"/>
            <a:ext cx="6447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 rot="5400000">
            <a:off x="2276401" y="-148058"/>
            <a:ext cx="2910600" cy="6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●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 rot="5400000">
            <a:off x="4495661" y="1937249"/>
            <a:ext cx="39387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 rot="5400000">
            <a:off x="1186263" y="-220950"/>
            <a:ext cx="39387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●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●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508001" y="2025650"/>
            <a:ext cx="64476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30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508001" y="3395586"/>
            <a:ext cx="6447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500" u="none" cap="none" strike="noStrik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508000" y="1620441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●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3817477" y="1620441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●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06808" y="1620737"/>
            <a:ext cx="3139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506808" y="2052933"/>
            <a:ext cx="3139200" cy="247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●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3" type="body"/>
          </p:nvPr>
        </p:nvSpPr>
        <p:spPr>
          <a:xfrm>
            <a:off x="3816287" y="1620737"/>
            <a:ext cx="3139199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4" type="body"/>
          </p:nvPr>
        </p:nvSpPr>
        <p:spPr>
          <a:xfrm>
            <a:off x="3816287" y="2052933"/>
            <a:ext cx="3139200" cy="24779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●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508000" y="1123953"/>
            <a:ext cx="2890800" cy="9588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15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570345" y="386193"/>
            <a:ext cx="3385200" cy="4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●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508000" y="2082801"/>
            <a:ext cx="2890800" cy="19382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270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508000" y="3600450"/>
            <a:ext cx="6447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b="0" i="0" sz="18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Shape 85"/>
          <p:cNvSpPr/>
          <p:nvPr>
            <p:ph idx="2" type="pic"/>
          </p:nvPr>
        </p:nvSpPr>
        <p:spPr>
          <a:xfrm>
            <a:off x="508000" y="457200"/>
            <a:ext cx="6447600" cy="28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508000" y="4025503"/>
            <a:ext cx="6447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6350"/>
            <a:ext cx="9144106" cy="5149934"/>
            <a:chOff x="0" y="-8467"/>
            <a:chExt cx="12192142" cy="6866579"/>
          </a:xfrm>
        </p:grpSpPr>
        <p:cxnSp>
          <p:nvCxnSpPr>
            <p:cNvPr id="7" name="Shape 7"/>
            <p:cNvCxnSpPr/>
            <p:nvPr/>
          </p:nvCxnSpPr>
          <p:spPr>
            <a:xfrm>
              <a:off x="9371011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125" y="3681412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5" y="-8466"/>
              <a:ext cx="3007200" cy="6866400"/>
            </a:xfrm>
            <a:custGeom>
              <a:pathLst>
                <a:path extrusionOk="0" h="120000" w="12000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6"/>
              <a:ext cx="25887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2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6"/>
              <a:ext cx="28542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A9700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29" y="-8466"/>
              <a:ext cx="1290000" cy="6866400"/>
            </a:xfrm>
            <a:custGeom>
              <a:pathLst>
                <a:path extrusionOk="0" h="120000" w="12000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FE296E">
                <a:alpha val="69803"/>
              </a:srgb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6"/>
              <a:ext cx="1249800" cy="68664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5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68575" lIns="68575" rIns="68575" tIns="6857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Shape 17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accent1"/>
              </a:buClr>
              <a:buSzPct val="4074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2pPr>
            <a:lvl3pPr indent="0" lvl="2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3pPr>
            <a:lvl4pPr indent="0" lvl="3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4pPr>
            <a:lvl5pPr indent="0" lvl="4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5pPr>
            <a:lvl6pPr indent="0" lvl="5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6pPr>
            <a:lvl7pPr indent="0" lvl="6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7pPr>
            <a:lvl8pPr indent="0" lvl="7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8pPr>
            <a:lvl9pPr indent="0" lvl="8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●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●"/>
              <a:defRPr b="0" i="0" sz="11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●"/>
              <a:defRPr b="0" i="0" sz="9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5403849" y="4531021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508000" y="4531021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0"/>
              </a:spcBef>
              <a:buSzPct val="157142"/>
              <a:buNone/>
              <a:defRPr b="0" i="0" sz="7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442997" y="4531021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2.xml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3.xml"/><Relationship Id="rId4" Type="http://schemas.openxmlformats.org/officeDocument/2006/relationships/image" Target="../media/image17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rxiv.org/pdf/1610.00633v1.pdf" TargetMode="External"/><Relationship Id="rId4" Type="http://schemas.openxmlformats.org/officeDocument/2006/relationships/hyperlink" Target="https://arxiv.org/pdf/1603.02199.pdf" TargetMode="External"/><Relationship Id="rId5" Type="http://schemas.openxmlformats.org/officeDocument/2006/relationships/hyperlink" Target="http://futurism.com/dawn-of-synthetic-reason-deepmind-can-learn-from-its-own-memory/" TargetMode="External"/><Relationship Id="rId6" Type="http://schemas.openxmlformats.org/officeDocument/2006/relationships/hyperlink" Target="http://futurism.com/ai-will-colonize-the-galaxy-by-the-2050s-according-to-the-father-of-deep-learning/" TargetMode="External"/><Relationship Id="rId7" Type="http://schemas.openxmlformats.org/officeDocument/2006/relationships/hyperlink" Target="https://arxiv.org/pdf/1610.00673v1.pdf" TargetMode="External"/><Relationship Id="rId8" Type="http://schemas.openxmlformats.org/officeDocument/2006/relationships/hyperlink" Target="https://arxiv.org/pdf/1610.00696v1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5.png"/><Relationship Id="rId9" Type="http://schemas.openxmlformats.org/officeDocument/2006/relationships/hyperlink" Target="http://en.wikipedia.org/wiki/Metre" TargetMode="External"/><Relationship Id="rId5" Type="http://schemas.openxmlformats.org/officeDocument/2006/relationships/image" Target="../media/image11.png"/><Relationship Id="rId6" Type="http://schemas.openxmlformats.org/officeDocument/2006/relationships/hyperlink" Target="http://en.wikipedia.org/wiki/Nano" TargetMode="External"/><Relationship Id="rId7" Type="http://schemas.openxmlformats.org/officeDocument/2006/relationships/hyperlink" Target="http://en.wikipedia.org/wiki/Nano" TargetMode="External"/><Relationship Id="rId8" Type="http://schemas.openxmlformats.org/officeDocument/2006/relationships/hyperlink" Target="http://en.wikipedia.org/wiki/Metr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subTitle"/>
          </p:nvPr>
        </p:nvSpPr>
        <p:spPr>
          <a:xfrm>
            <a:off x="152400" y="3982550"/>
            <a:ext cx="5825100" cy="1044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CSE 564 Software Design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Abhishek, Abhijith, Anant, Ankit, Ismael, Manju, Prateek, Shibani and Vachan</a:t>
            </a:r>
          </a:p>
        </p:txBody>
      </p:sp>
      <p:sp>
        <p:nvSpPr>
          <p:cNvPr id="144" name="Shape 144"/>
          <p:cNvSpPr txBox="1"/>
          <p:nvPr>
            <p:ph type="ctrTitle"/>
          </p:nvPr>
        </p:nvSpPr>
        <p:spPr>
          <a:xfrm>
            <a:off x="1659450" y="1815000"/>
            <a:ext cx="5825100" cy="12348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AI Physical Agents</a:t>
            </a:r>
          </a:p>
        </p:txBody>
      </p:sp>
      <p:pic>
        <p:nvPicPr>
          <p:cNvPr descr="http://cdn.bleacherreport.net/images_root/slides/photos/000/855/754/pitchfork_display_image.jpg?1302644519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3180" y="365268"/>
            <a:ext cx="1995299" cy="15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Century Gothic"/>
              <a:buNone/>
            </a:pPr>
            <a:r>
              <a:rPr b="0" i="0" lang="en" sz="27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Training Frequency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508000" y="1163725"/>
            <a:ext cx="74646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indent="-1651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global worker can be given updates at a different </a:t>
            </a:r>
            <a:r>
              <a:rPr b="1" i="0" lang="en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frequency</a:t>
            </a: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than the local worker.</a:t>
            </a:r>
          </a:p>
          <a:p>
            <a:pPr indent="-1651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in the door handle example, the local workers can be updated frequently.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343" y="2185079"/>
            <a:ext cx="4799925" cy="27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Machine Learning Hierarchy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508000" y="1103148"/>
            <a:ext cx="6686400" cy="1805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• Local algorithms zoom in on optima based  on known  information</a:t>
            </a:r>
            <a:br>
              <a:rPr lang="en"/>
            </a:br>
            <a:r>
              <a:rPr lang="en"/>
              <a:t>• Global algorithms must also have a component of exploring new regions in design space</a:t>
            </a:r>
            <a:br>
              <a:rPr lang="en"/>
            </a:br>
            <a:r>
              <a:rPr lang="en"/>
              <a:t>• The key to global optimization is therefore  the balance between </a:t>
            </a:r>
            <a:r>
              <a:rPr b="1" lang="en"/>
              <a:t>exploration and exploitation</a:t>
            </a:r>
            <a:br>
              <a:rPr lang="en"/>
            </a:br>
            <a:r>
              <a:rPr lang="en"/>
              <a:t>• Many accomplish that based on population</a:t>
            </a:r>
            <a:br>
              <a:rPr lang="en"/>
            </a:br>
            <a:br>
              <a:rPr lang="en"/>
            </a:b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476" y="2911742"/>
            <a:ext cx="3209250" cy="180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224" y="2908850"/>
            <a:ext cx="3209249" cy="181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Century Gothic"/>
              <a:buNone/>
            </a:pPr>
            <a:r>
              <a:rPr b="0" i="0" lang="en" sz="27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Experimental Evaluations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46508" y="1620077"/>
            <a:ext cx="6686400" cy="28133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Experimental Evaluations aims answering two questions: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Does distributed asynchronous learning accelerate the training of neural network policies?</a:t>
            </a:r>
          </a:p>
          <a:p>
            <a:pPr indent="-25400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Does training across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group</a:t>
            </a: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multiple robots improve the generalization of the resulting policies?</a:t>
            </a:r>
          </a:p>
          <a:p>
            <a:pPr indent="-25400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Century Gothic"/>
              <a:buNone/>
            </a:pPr>
            <a:r>
              <a:rPr b="0" i="0" lang="en" sz="27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Experimental Evaluations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508000" y="1196751"/>
            <a:ext cx="6447600" cy="3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Simulated Evaluation: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Systematically varying the number of robots to evaluate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the</a:t>
            </a: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training times scale, as well as studying the effect of asynchronous training.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This approach can reduce training times.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250" y="2151625"/>
            <a:ext cx="2788174" cy="193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Century Gothic"/>
              <a:buNone/>
            </a:pPr>
            <a:r>
              <a:rPr b="0" i="0" lang="en" sz="27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Experimental Evaluations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508000" y="1222225"/>
            <a:ext cx="6447600" cy="3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•"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Real-World Evaluation: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Vision Based Door Opening policy.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Aims that distributed asynchronous system can effectively learn neural network policies using visual inputs.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5400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637" y="2055687"/>
            <a:ext cx="461962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Century Gothic"/>
              <a:buNone/>
            </a:pPr>
            <a:r>
              <a:rPr lang="en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Experimental Evaluations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508000" y="1447800"/>
            <a:ext cx="6447600" cy="30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</a:pPr>
            <a:r>
              <a:rPr lang="en"/>
              <a:t>Distributed Asynchronous Policy learning with multiple robots can be used as single generalized skill.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</a:pPr>
            <a:r>
              <a:rPr lang="en"/>
              <a:t>Neural Network Policies trained by robots continuously collecting new experiences.</a:t>
            </a:r>
          </a:p>
          <a:p>
            <a:pPr indent="-25400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Reinforced Learning (NAF-Q Learning)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508000" y="1397341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Neural Networks are being used for: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Locomotion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Manipulation </a:t>
            </a:r>
            <a:b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(Learning Hand-Eye Co-ordination </a:t>
            </a:r>
            <a:b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Robotic Grasping[2])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Autonomous Vehicle Control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Q-functions: (a combination of states, actions and rewards, with the aim of maximizing rewards) [3]</a:t>
            </a:r>
          </a:p>
        </p:txBody>
      </p:sp>
      <p:pic>
        <p:nvPicPr>
          <p:cNvPr descr="Screen Shot 2016-11-21 at 1.11.27 PM.png"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358" y="1256424"/>
            <a:ext cx="2693741" cy="22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Achieve efficiency by multithreading. 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2 types of threads (learner, worker)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Asynchronous updates from the deep core to</a:t>
            </a:r>
            <a:br>
              <a:rPr lang="en" sz="1400"/>
            </a:br>
            <a:r>
              <a:rPr lang="en" sz="1400"/>
              <a:t>The nodes.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/>
              <a:t>Safety Constraints 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Learns to open a door in 2.5 hours! Ironic?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descr="Screen Shot 2016-11-09 at 2.23.56 PM.png"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075" y="3106905"/>
            <a:ext cx="4930601" cy="13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Reinforced Learning (NAF-Q Learning)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Reinforced Learning (NAF-Q Learning)</a:t>
            </a:r>
          </a:p>
        </p:txBody>
      </p:sp>
      <p:pic>
        <p:nvPicPr>
          <p:cNvPr descr="Screen Shot 2016-11-09 at 2.20.56 PM.png"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949" y="1518949"/>
            <a:ext cx="3139300" cy="1713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_mdy.png"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900" y="1518937"/>
            <a:ext cx="325755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508000" y="457200"/>
            <a:ext cx="6447600" cy="639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B40404"/>
                </a:solidFill>
                <a:latin typeface="Arial"/>
                <a:ea typeface="Arial"/>
                <a:cs typeface="Arial"/>
                <a:sym typeface="Arial"/>
              </a:rPr>
              <a:t>Predictive Model	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	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980000"/>
              </a:solidFill>
            </a:endParaRP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451475" y="1096497"/>
            <a:ext cx="6447600" cy="584099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How can AI physical agents learn without human supervision?</a:t>
            </a:r>
          </a:p>
          <a:p>
            <a:pPr indent="0" lvl="0" marL="2743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0" y="1941825"/>
            <a:ext cx="2978120" cy="238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800" y="1941825"/>
            <a:ext cx="2839275" cy="2388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B40404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31799" y="1435350"/>
            <a:ext cx="70347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1.- Intro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2.- Collective Robot Reinforcement Learning with Distributed Asynchronous Guided Policy Search.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3.- Deep Reinforcement Learning for Robotic Manipulation.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4.- Deep Visual Foresight for Planning Robot Motion.</a:t>
            </a:r>
          </a:p>
          <a:p>
            <a:pPr indent="-69850" lvl="0" marL="635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5.- Conclusion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6.- </a:t>
            </a:r>
            <a:r>
              <a:rPr lang="en">
                <a:solidFill>
                  <a:schemeClr val="dk1"/>
                </a:solidFill>
              </a:rPr>
              <a:t>Future work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508000" y="457200"/>
            <a:ext cx="6447600" cy="6393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B40404"/>
                </a:solidFill>
                <a:latin typeface="Arial"/>
                <a:ea typeface="Arial"/>
                <a:cs typeface="Arial"/>
                <a:sym typeface="Arial"/>
              </a:rPr>
              <a:t>Predictive Model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508000" y="1287416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6985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Reinforcement Learning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4099425" y="1299825"/>
            <a:ext cx="3813600" cy="3029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Guided Policy Search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74" y="1943600"/>
            <a:ext cx="3389074" cy="171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4371" y="1828324"/>
            <a:ext cx="2734765" cy="18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508000" y="457200"/>
            <a:ext cx="6447600" cy="684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B40404"/>
                </a:solidFill>
                <a:latin typeface="Arial"/>
                <a:ea typeface="Arial"/>
                <a:cs typeface="Arial"/>
                <a:sym typeface="Arial"/>
              </a:rPr>
              <a:t>Predictive Model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508000" y="1232176"/>
            <a:ext cx="6447600" cy="32988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63500" rtl="0">
              <a:spcBef>
                <a:spcPts val="0"/>
              </a:spcBef>
              <a:buNone/>
            </a:pPr>
            <a:r>
              <a:rPr lang="en" sz="1800"/>
              <a:t>What is Model Predictive Control learning?</a:t>
            </a:r>
          </a:p>
          <a:p>
            <a:pPr indent="0" lvl="0" marL="6350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859125" y="2102625"/>
            <a:ext cx="6319200" cy="21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859125" y="2713050"/>
            <a:ext cx="1379100" cy="684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Perception</a:t>
            </a:r>
          </a:p>
        </p:txBody>
      </p:sp>
      <p:sp>
        <p:nvSpPr>
          <p:cNvPr id="294" name="Shape 294"/>
          <p:cNvSpPr/>
          <p:nvPr/>
        </p:nvSpPr>
        <p:spPr>
          <a:xfrm>
            <a:off x="3366587" y="2713050"/>
            <a:ext cx="1299900" cy="684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Prediction</a:t>
            </a:r>
          </a:p>
        </p:txBody>
      </p:sp>
      <p:sp>
        <p:nvSpPr>
          <p:cNvPr id="295" name="Shape 295"/>
          <p:cNvSpPr/>
          <p:nvPr/>
        </p:nvSpPr>
        <p:spPr>
          <a:xfrm>
            <a:off x="5572700" y="2713050"/>
            <a:ext cx="1379100" cy="684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Learning</a:t>
            </a:r>
          </a:p>
        </p:txBody>
      </p:sp>
      <p:sp>
        <p:nvSpPr>
          <p:cNvPr id="296" name="Shape 296"/>
          <p:cNvSpPr/>
          <p:nvPr/>
        </p:nvSpPr>
        <p:spPr>
          <a:xfrm>
            <a:off x="2468950" y="2713050"/>
            <a:ext cx="666900" cy="6846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4899100" y="2891400"/>
            <a:ext cx="441000" cy="3279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i="0" lang="en" sz="3000" u="none" cap="none" strike="noStrik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Experimental Setup</a:t>
            </a:r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7-DoF robot arm,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RGB camera.</a:t>
            </a: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pushing task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episodes of length T = 15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move M pixels from their current locations </a:t>
            </a: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controls computed about every 200 ms.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i="0" lang="en" sz="3000" u="none" cap="none" strike="noStrike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Three Baselines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actions randomly from a uniform distribution. </a:t>
            </a: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Servo the end-effector to the goal pixel position, using a known camera calibration. </a:t>
            </a: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Servo the end-effector along the vector from the current pixel position to the goal, with continuous replanning using optical flow.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04500" y="219800"/>
            <a:ext cx="64476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i="0" lang="en" sz="3000" u="none" cap="none" strike="noStrike">
                <a:solidFill>
                  <a:srgbClr val="980000"/>
                </a:solidFill>
              </a:rPr>
              <a:t>Resu</a:t>
            </a:r>
            <a:r>
              <a:rPr lang="en" sz="3000">
                <a:solidFill>
                  <a:srgbClr val="980000"/>
                </a:solidFill>
              </a:rPr>
              <a:t>lts</a:t>
            </a:r>
          </a:p>
        </p:txBody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00" y="1062962"/>
            <a:ext cx="6252174" cy="35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3000" u="none" cap="none" strike="noStrike">
                <a:solidFill>
                  <a:srgbClr val="980000"/>
                </a:solidFill>
              </a:rPr>
              <a:t>Limitations</a:t>
            </a: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Handling self occlusions.</a:t>
            </a:r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144444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Incorrect model predictions also cause failures in performance.</a:t>
            </a: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508000" y="1116441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We looked at</a:t>
            </a:r>
          </a:p>
          <a:p>
            <a:pPr indent="0" lvl="0" marL="6350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How Neural Networks is being used for training the robots.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How multiple robots work together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Reinforced Learning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Predictive 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Current limitations of AI Agents</a:t>
            </a:r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731949" y="1535700"/>
            <a:ext cx="72348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3000"/>
              <a:t>What do AI agents lack?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indent="0" lvl="0" marL="0">
              <a:spcBef>
                <a:spcPts val="0"/>
              </a:spcBef>
              <a:buNone/>
            </a:pPr>
            <a:r>
              <a:rPr lang="en" sz="3000"/>
              <a:t>What feature will enable a widespread usage of AI Agents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0740"/>
              <a:buFont typeface="Arial"/>
              <a:buNone/>
            </a:pPr>
            <a:r>
              <a:rPr lang="en"/>
              <a:t>Current limitations of AI Agents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2110500" y="2129516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Common Sense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can AI Agents have Common Sense?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40740"/>
              <a:buFont typeface="Arial"/>
              <a:buNone/>
            </a:pPr>
            <a:r>
              <a:rPr lang="en"/>
              <a:t>Is it Possible?</a:t>
            </a:r>
          </a:p>
        </p:txBody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63500" rtl="0">
              <a:spcBef>
                <a:spcPts val="0"/>
              </a:spcBef>
              <a:buNone/>
            </a:pPr>
            <a:r>
              <a:rPr lang="en" sz="1800"/>
              <a:t>They need the following to work perfectly and come close to having common sense: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A large Database containing knowledge of how things work in the world. 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Ability to learn and teach each other like Humans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Ability to understand the contexts and respond accordingly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463175" y="210675"/>
            <a:ext cx="3851100" cy="528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AI Agents vs AI Tools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63175" y="885275"/>
            <a:ext cx="3851100" cy="40677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The term ROBOT, Czech word - ‘robota’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	What does it mean?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 robot is: “</a:t>
            </a:r>
            <a:r>
              <a:rPr lang="en">
                <a:solidFill>
                  <a:schemeClr val="dk1"/>
                </a:solidFill>
              </a:rPr>
              <a:t>An active artificial agent whose environment is the physical world</a:t>
            </a:r>
            <a:r>
              <a:rPr lang="en"/>
              <a:t>”</a:t>
            </a:r>
          </a:p>
          <a:p>
            <a:pPr indent="0" lvl="0" mar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icture1.png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300" y="210675"/>
            <a:ext cx="3449275" cy="345409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4361300" y="3720350"/>
            <a:ext cx="3516600" cy="13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HONDA ASIMO (2000)</a:t>
            </a:r>
            <a:r>
              <a:rPr lang="en"/>
              <a:t>:</a:t>
            </a:r>
            <a:r>
              <a:rPr lang="en" sz="1700">
                <a:solidFill>
                  <a:srgbClr val="FFFFFF"/>
                </a:solidFill>
              </a:rPr>
              <a:t>l</a:t>
            </a:r>
            <a:r>
              <a:rPr lang="en"/>
              <a:t>Able to walk freely (can change stride speed), Able to balance on one foot,Able to climb stairs, Able to manipulate objects, Space- &amp; cost-efficient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graphicFrame>
        <p:nvGraphicFramePr>
          <p:cNvPr id="160" name="Shape 160"/>
          <p:cNvGraphicFramePr/>
          <p:nvPr/>
        </p:nvGraphicFramePr>
        <p:xfrm>
          <a:off x="463175" y="88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{8317CF6B-C389-4623-B3C4-BCA1C038705C}</a:tableStyleId>
              </a:tblPr>
              <a:tblGrid>
                <a:gridCol w="1405650"/>
                <a:gridCol w="865400"/>
                <a:gridCol w="1135525"/>
              </a:tblGrid>
              <a:tr h="509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AI Agent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AI Tool</a:t>
                      </a:r>
                    </a:p>
                  </a:txBody>
                  <a:tcPr marT="91425" marB="91425" marR="91425" marL="91425"/>
                </a:tc>
              </a:tr>
              <a:tr h="509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Takes responsibility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✘</a:t>
                      </a:r>
                    </a:p>
                  </a:txBody>
                  <a:tcPr marT="91425" marB="91425" marR="91425" marL="91425"/>
                </a:tc>
              </a:tr>
              <a:tr h="5303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Takes Initiative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✘</a:t>
                      </a:r>
                    </a:p>
                  </a:txBody>
                  <a:tcPr marT="91425" marB="91425" marR="91425" marL="91425"/>
                </a:tc>
              </a:tr>
              <a:tr h="5099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300"/>
                        <a:t>Interact on behalf of a client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✔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✘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 it Possible?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A large database containing knowledge of how everything in our world works?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Ability to teach and learn from each other?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Global and Local learners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Ability to understand contexts and respond accordingly?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Neural Networks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3000">
                <a:solidFill>
                  <a:srgbClr val="980000"/>
                </a:solidFill>
              </a:rPr>
              <a:t>What is the Future of AI?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Currently in the era of self driven cars, personal assistants etc.</a:t>
            </a: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Jurgen Schmidhuber, father of deep learning says, ‘By the year 2050, self-replicating robot factories will be present on the asteroid belt’.[4]</a:t>
            </a: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Space exploration</a:t>
            </a: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508000" y="46885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Can AI be smarter than the humans?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508000" y="1340516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By 2050, world be filled with intelligent robots</a:t>
            </a:r>
          </a:p>
          <a:p>
            <a:pPr indent="-69850" lvl="0" mar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Google’s future plans</a:t>
            </a:r>
          </a:p>
          <a:p>
            <a:pPr indent="-69850" lvl="0" mar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Going by the trend, robots will start to behave like humans very soon</a:t>
            </a:r>
          </a:p>
          <a:p>
            <a:pPr indent="-69850" lvl="0" mar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" sz="1800">
                <a:solidFill>
                  <a:schemeClr val="dk1"/>
                </a:solidFill>
              </a:rPr>
              <a:t>Emotions, Intelligence and self replication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508000" y="1620441"/>
            <a:ext cx="6447600" cy="291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1.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 https://arxiv.org/pdf/1610.00633v1.pdf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2.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https://arxiv.org/pdf/1603.02199.pdf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3.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http://futurism.com/dawn-of-synthetic-reason-deepmind-can-learn-from-its-own-memory/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4.</a:t>
            </a:r>
            <a:r>
              <a:rPr lang="en" sz="1200" u="sng">
                <a:solidFill>
                  <a:schemeClr val="accent5"/>
                </a:solidFill>
                <a:hlinkClick r:id="rId6"/>
              </a:rPr>
              <a:t>http://futurism.com/ai-will-colonize-the-galaxy-by-the-2050s-according-to-the-father-of-deep-learning/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5.</a:t>
            </a:r>
            <a:r>
              <a:rPr lang="en" sz="1200" u="sng">
                <a:solidFill>
                  <a:schemeClr val="hlink"/>
                </a:solidFill>
                <a:hlinkClick r:id="rId7"/>
              </a:rPr>
              <a:t>https://arxiv.org/pdf/1610.00673v1.pdf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6.</a:t>
            </a:r>
            <a:r>
              <a:rPr lang="en" sz="1200" u="sng">
                <a:solidFill>
                  <a:schemeClr val="hlink"/>
                </a:solidFill>
                <a:hlinkClick r:id="rId8"/>
              </a:rPr>
              <a:t>https://arxiv.org/pdf/1610.00696v1.pdf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83025" y="143450"/>
            <a:ext cx="6447600" cy="5064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Past to Present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268950" y="649849"/>
            <a:ext cx="8763000" cy="4437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icture2.png"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974" y="717200"/>
            <a:ext cx="2264999" cy="301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1-21 at 11.23.29 AM.png"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7737" y="717187"/>
            <a:ext cx="4981575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414625" y="3810000"/>
            <a:ext cx="20139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1400 BC: Clock that measures time using the flow of water, </a:t>
            </a:r>
            <a:r>
              <a:rPr b="1" lang="en">
                <a:solidFill>
                  <a:schemeClr val="dk1"/>
                </a:solidFill>
              </a:rPr>
              <a:t>‘robotic device’</a:t>
            </a:r>
          </a:p>
        </p:txBody>
      </p:sp>
      <p:pic>
        <p:nvPicPr>
          <p:cNvPr descr="Screen Shot 2016-11-21 at 11.28.14 AM.png"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900" y="717200"/>
            <a:ext cx="1924050" cy="38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2599775" y="2588550"/>
            <a:ext cx="4353600" cy="24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Later Developments include: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28600" lvl="0" marL="457200" rtl="0">
              <a:spcBef>
                <a:spcPts val="0"/>
              </a:spcBef>
              <a:buFont typeface="Trebuchet MS"/>
              <a:buChar char="-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Robot Assisted Surgeries</a:t>
            </a:r>
          </a:p>
          <a:p>
            <a:pPr indent="-228600" lvl="0" marL="457200" rtl="0">
              <a:spcBef>
                <a:spcPts val="0"/>
              </a:spcBef>
              <a:buFont typeface="Trebuchet MS"/>
              <a:buChar char="-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Military Robots</a:t>
            </a:r>
          </a:p>
          <a:p>
            <a:pPr indent="-228600" lvl="0" marL="457200" rtl="0">
              <a:spcBef>
                <a:spcPts val="0"/>
              </a:spcBef>
              <a:buFont typeface="Trebuchet MS"/>
              <a:buChar char="-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Swarm Robotics</a:t>
            </a:r>
          </a:p>
          <a:p>
            <a:pPr indent="-228600" lvl="0" marL="457200" rtl="0">
              <a:spcBef>
                <a:spcPts val="0"/>
              </a:spcBef>
              <a:buFont typeface="Trebuchet MS"/>
              <a:buChar char="-"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Nanorobotics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close to the scale of a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6"/>
              </a:rPr>
              <a:t> </a:t>
            </a:r>
            <a:r>
              <a:rPr lang="en">
                <a:latin typeface="Trebuchet MS"/>
                <a:ea typeface="Trebuchet MS"/>
                <a:cs typeface="Trebuchet MS"/>
                <a:sym typeface="Trebuchet MS"/>
                <a:hlinkClick r:id="rId7"/>
              </a:rPr>
              <a:t>nano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metre (10</a:t>
            </a:r>
            <a:r>
              <a:rPr baseline="30000"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-9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  <a:hlinkClick r:id="rId8"/>
              </a:rPr>
              <a:t> </a:t>
            </a:r>
            <a:r>
              <a:rPr lang="en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9"/>
              </a:rPr>
              <a:t>metres</a:t>
            </a: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).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Trebuchet MS"/>
              <a:buChar char="-"/>
            </a:pPr>
            <a:r>
              <a:rPr lang="en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Wall-Bot(dry-adhesion), Water-Runner, Slugbot, Ecobot II (Microbial fuel cells, to digest flies!)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508000" y="457200"/>
            <a:ext cx="6447600" cy="5178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" sz="2400">
                <a:solidFill>
                  <a:srgbClr val="B40404"/>
                </a:solidFill>
              </a:rPr>
              <a:t>Neural Networks for AI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24975" y="1064550"/>
            <a:ext cx="4056600" cy="34665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Artificial Neural Networks defined by 3 parameters: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</a:pPr>
            <a:r>
              <a:rPr b="1" lang="en">
                <a:solidFill>
                  <a:schemeClr val="dk1"/>
                </a:solidFill>
              </a:rPr>
              <a:t>Interconnection pattern</a:t>
            </a:r>
            <a:r>
              <a:rPr lang="en">
                <a:solidFill>
                  <a:schemeClr val="dk1"/>
                </a:solidFill>
              </a:rPr>
              <a:t>: between different layer neurons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</a:pPr>
            <a:r>
              <a:rPr b="1" lang="en">
                <a:solidFill>
                  <a:schemeClr val="dk1"/>
                </a:solidFill>
              </a:rPr>
              <a:t>Learning process</a:t>
            </a:r>
            <a:r>
              <a:rPr lang="en">
                <a:solidFill>
                  <a:schemeClr val="dk1"/>
                </a:solidFill>
              </a:rPr>
              <a:t>: to update weights of interconnections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</a:pPr>
            <a:r>
              <a:rPr b="1" lang="en">
                <a:solidFill>
                  <a:schemeClr val="dk1"/>
                </a:solidFill>
              </a:rPr>
              <a:t>Activation function</a:t>
            </a:r>
            <a:r>
              <a:rPr lang="en">
                <a:solidFill>
                  <a:schemeClr val="dk1"/>
                </a:solidFill>
              </a:rPr>
              <a:t>: converts neuron’s weighted inputs to its output activation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Reinforcement Learning done using ANNs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4437525" y="1064550"/>
            <a:ext cx="3272100" cy="39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l">
              <a:spcBef>
                <a:spcPts val="0"/>
              </a:spcBef>
              <a:buNone/>
            </a:pPr>
            <a:r>
              <a:rPr lang="en"/>
              <a:t>         Artificial Neural Network ([1])</a:t>
            </a:r>
          </a:p>
        </p:txBody>
      </p:sp>
      <p:pic>
        <p:nvPicPr>
          <p:cNvPr descr="300px-Colored_neural_network.svg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050" y="1078525"/>
            <a:ext cx="2857500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51125" y="233075"/>
            <a:ext cx="6447600" cy="4842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single neuron(perceptron)</a:t>
            </a:r>
          </a:p>
        </p:txBody>
      </p:sp>
      <p:pic>
        <p:nvPicPr>
          <p:cNvPr descr="05_neuro.gif"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054" y="1528779"/>
            <a:ext cx="5431925" cy="28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992374" y="1659143"/>
            <a:ext cx="2933700" cy="28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indent="-1651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 workers build the experience data</a:t>
            </a:r>
          </a:p>
          <a:p>
            <a:pPr indent="-1651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-1651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1651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global workers improve all local workers marginally</a:t>
            </a:r>
          </a:p>
        </p:txBody>
      </p:sp>
      <p:sp>
        <p:nvSpPr>
          <p:cNvPr id="191" name="Shape 191"/>
          <p:cNvSpPr txBox="1"/>
          <p:nvPr>
            <p:ph idx="2" type="body"/>
          </p:nvPr>
        </p:nvSpPr>
        <p:spPr>
          <a:xfrm>
            <a:off x="4206177" y="1759291"/>
            <a:ext cx="3138000" cy="29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 workers build replay models.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Each robot has a local worker that ensures that different robots behave for their purposes. Their global 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worker exchanges information.</a:t>
            </a:r>
          </a:p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480250" y="366650"/>
            <a:ext cx="6447600" cy="9906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Clr>
                <a:srgbClr val="262626"/>
              </a:buClr>
              <a:buSzPct val="25000"/>
              <a:buFont typeface="Century Gothic"/>
              <a:buNone/>
            </a:pPr>
            <a:r>
              <a:rPr lang="en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Global and local workers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Century Gothic"/>
              <a:buNone/>
            </a:pPr>
            <a:r>
              <a:rPr b="0" i="0" lang="en" sz="27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Multiple Robots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508000" y="1620450"/>
            <a:ext cx="3201600" cy="24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indent="-1651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b="0" i="0" lang="en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While the global policy is optimized in the background. This system also makes it easy to add multiple robots into the training process,</a:t>
            </a: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 The local worker is pliable.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102" y="1568325"/>
            <a:ext cx="3473807" cy="24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508000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Century Gothic"/>
              <a:buNone/>
            </a:pPr>
            <a:r>
              <a:rPr b="0" i="0" lang="en" sz="27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Interaction Diagram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740" y="1237925"/>
            <a:ext cx="3008400" cy="32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4143828" y="2116025"/>
            <a:ext cx="30084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accent1"/>
              </a:buClr>
              <a:buFont typeface="Noto Sans Symbols"/>
              <a:buNone/>
            </a:pPr>
            <a:r>
              <a:rPr lang="en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Only information deemed valuable for every worker will be relayed to the global worker. This happens less frequently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">
  <a:themeElements>
    <a:clrScheme name="Custom 2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9A0032"/>
      </a:accent1>
      <a:accent2>
        <a:srgbClr val="FFC20F"/>
      </a:accent2>
      <a:accent3>
        <a:srgbClr val="C00000"/>
      </a:accent3>
      <a:accent4>
        <a:srgbClr val="EC7016"/>
      </a:accent4>
      <a:accent5>
        <a:srgbClr val="B23214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